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5" d="100"/>
          <a:sy n="45" d="100"/>
        </p:scale>
        <p:origin x="2102"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2022/6/7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88636"/>
              <a:chOff x="1605772" y="2178562"/>
              <a:chExt cx="5421520" cy="388636"/>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26</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r>
                  <a:rPr kumimoji="1" lang="en-US" altLang="ja-JP" sz="1600" b="1">
                    <a:latin typeface="メイリオ" panose="020B0604030504040204" pitchFamily="50" charset="-128"/>
                    <a:ea typeface="メイリオ" panose="020B0604030504040204" pitchFamily="50" charset="-128"/>
                  </a:rPr>
                  <a:t>10</a:t>
                </a:r>
                <a:r>
                  <a:rPr kumimoji="1" lang="ja-JP" altLang="en-US" sz="1600" b="1">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23</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16</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10" name="グループ化 109"/>
          <p:cNvGrpSpPr/>
          <p:nvPr/>
        </p:nvGrpSpPr>
        <p:grpSpPr>
          <a:xfrm>
            <a:off x="180208" y="2014735"/>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87167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小学生の部（</a:t>
              </a:r>
              <a:r>
                <a:rPr kumimoji="1" lang="en-US" altLang="ja-JP" sz="1400" dirty="0">
                  <a:solidFill>
                    <a:schemeClr val="tx1"/>
                  </a:solidFill>
                  <a:latin typeface="メイリオ" panose="020B0604030504040204" pitchFamily="50" charset="-128"/>
                  <a:ea typeface="メイリオ" panose="020B0604030504040204" pitchFamily="50" charset="-128"/>
                </a:rPr>
                <a:t>110</a:t>
              </a:r>
              <a:r>
                <a:rPr kumimoji="1" lang="ja-JP" altLang="en-US" sz="1400" dirty="0">
                  <a:solidFill>
                    <a:schemeClr val="tx1"/>
                  </a:solidFill>
                  <a:latin typeface="メイリオ" panose="020B0604030504040204" pitchFamily="50" charset="-128"/>
                  <a:ea typeface="メイリオ" panose="020B0604030504040204" pitchFamily="50" charset="-128"/>
                </a:rPr>
                <a:t>名）、中学生の部（</a:t>
              </a:r>
              <a:r>
                <a:rPr kumimoji="1" lang="en-US" altLang="ja-JP" sz="1400" dirty="0">
                  <a:solidFill>
                    <a:schemeClr val="tx1"/>
                  </a:solidFill>
                  <a:latin typeface="メイリオ" panose="020B0604030504040204" pitchFamily="50" charset="-128"/>
                  <a:ea typeface="メイリオ" panose="020B0604030504040204" pitchFamily="50" charset="-128"/>
                </a:rPr>
                <a:t>64</a:t>
              </a:r>
              <a:r>
                <a:rPr kumimoji="1" lang="ja-JP" altLang="en-US" sz="1400" dirty="0">
                  <a:solidFill>
                    <a:schemeClr val="tx1"/>
                  </a:solidFill>
                  <a:latin typeface="メイリオ" panose="020B0604030504040204" pitchFamily="50" charset="-128"/>
                  <a:ea typeface="メイリオ" panose="020B0604030504040204" pitchFamily="50" charset="-128"/>
                </a:rPr>
                <a:t>名）</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一般の部（</a:t>
              </a:r>
              <a:r>
                <a:rPr kumimoji="1" lang="en-US" altLang="ja-JP" sz="1400" dirty="0">
                  <a:solidFill>
                    <a:schemeClr val="tx1"/>
                  </a:solidFill>
                  <a:latin typeface="メイリオ" panose="020B0604030504040204" pitchFamily="50" charset="-128"/>
                  <a:ea typeface="メイリオ" panose="020B0604030504040204" pitchFamily="50" charset="-128"/>
                </a:rPr>
                <a:t>62</a:t>
              </a:r>
              <a:r>
                <a:rPr kumimoji="1" lang="ja-JP" altLang="en-US" sz="1400" dirty="0">
                  <a:solidFill>
                    <a:schemeClr val="tx1"/>
                  </a:solidFill>
                  <a:latin typeface="メイリオ" panose="020B0604030504040204" pitchFamily="50" charset="-128"/>
                  <a:ea typeface="メイリオ" panose="020B0604030504040204" pitchFamily="50" charset="-128"/>
                </a:rPr>
                <a:t>名）　　　合計　市民</a:t>
              </a:r>
              <a:r>
                <a:rPr kumimoji="1" lang="en-US" altLang="ja-JP" sz="1400" dirty="0">
                  <a:solidFill>
                    <a:schemeClr val="tx1"/>
                  </a:solidFill>
                  <a:latin typeface="メイリオ" panose="020B0604030504040204" pitchFamily="50" charset="-128"/>
                  <a:ea typeface="メイリオ" panose="020B0604030504040204" pitchFamily="50" charset="-128"/>
                </a:rPr>
                <a:t>236</a:t>
              </a:r>
              <a:r>
                <a:rPr kumimoji="1" lang="ja-JP" altLang="en-US" sz="1400" dirty="0">
                  <a:solidFill>
                    <a:schemeClr val="tx1"/>
                  </a:solidFill>
                  <a:latin typeface="メイリオ" panose="020B0604030504040204" pitchFamily="50" charset="-128"/>
                  <a:ea typeface="メイリオ" panose="020B0604030504040204" pitchFamily="50" charset="-128"/>
                </a:rPr>
                <a:t>名</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金沢市スポーツ協会　金沢市教育委員会　金沢市</a:t>
              </a:r>
            </a:p>
          </p:txBody>
        </p:sp>
      </p:grpSp>
      <p:grpSp>
        <p:nvGrpSpPr>
          <p:cNvPr id="119" name="グループ化 118"/>
          <p:cNvGrpSpPr/>
          <p:nvPr/>
        </p:nvGrpSpPr>
        <p:grpSpPr>
          <a:xfrm>
            <a:off x="166000" y="5034886"/>
            <a:ext cx="6458043" cy="479642"/>
            <a:chOff x="185556" y="3410727"/>
            <a:chExt cx="6458043" cy="588220"/>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石川県金沢市泉野出町３丁目８－１</a:t>
              </a:r>
            </a:p>
          </p:txBody>
        </p:sp>
      </p:grpSp>
      <p:grpSp>
        <p:nvGrpSpPr>
          <p:cNvPr id="125" name="グループ化 124"/>
          <p:cNvGrpSpPr/>
          <p:nvPr/>
        </p:nvGrpSpPr>
        <p:grpSpPr>
          <a:xfrm>
            <a:off x="177296" y="5556399"/>
            <a:ext cx="6445442" cy="476176"/>
            <a:chOff x="205683" y="9250425"/>
            <a:chExt cx="6416095" cy="555728"/>
          </a:xfrm>
        </p:grpSpPr>
        <p:grpSp>
          <p:nvGrpSpPr>
            <p:cNvPr id="126" name="グループ化 125"/>
            <p:cNvGrpSpPr/>
            <p:nvPr/>
          </p:nvGrpSpPr>
          <p:grpSpPr>
            <a:xfrm>
              <a:off x="205683" y="9250430"/>
              <a:ext cx="6416095" cy="555723"/>
              <a:chOff x="185556" y="3407740"/>
              <a:chExt cx="6416095" cy="583966"/>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37670" y="3415166"/>
                <a:ext cx="2126223"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solidFill>
                    <a:schemeClr val="tx1"/>
                  </a:solidFill>
                  <a:latin typeface="メイリオ" panose="020B0604030504040204" pitchFamily="50" charset="-128"/>
                  <a:ea typeface="メイリオ" panose="020B0604030504040204" pitchFamily="50" charset="-128"/>
                </a:endParaRPr>
              </a:p>
              <a:p>
                <a:pPr algn="ctr"/>
                <a:r>
                  <a:rPr kumimoji="1" lang="en-US" altLang="ja-JP" sz="1350" dirty="0">
                    <a:solidFill>
                      <a:schemeClr val="tx1"/>
                    </a:solidFill>
                    <a:latin typeface="メイリオ" panose="020B0604030504040204" pitchFamily="50" charset="-128"/>
                    <a:ea typeface="メイリオ" panose="020B0604030504040204" pitchFamily="50" charset="-128"/>
                  </a:rPr>
                  <a:t>076-241-0243</a:t>
                </a:r>
                <a:endParaRPr kumimoji="1" lang="ja-JP" altLang="en-US" sz="1350" dirty="0">
                  <a:solidFill>
                    <a:schemeClr val="tx1"/>
                  </a:solidFill>
                  <a:latin typeface="メイリオ" panose="020B0604030504040204" pitchFamily="50" charset="-128"/>
                  <a:ea typeface="メイリオ" panose="020B0604030504040204" pitchFamily="50" charset="-128"/>
                </a:endParaRPr>
              </a:p>
            </p:txBody>
          </p:sp>
          <p:sp>
            <p:nvSpPr>
              <p:cNvPr id="88" name="角丸四角形 87"/>
              <p:cNvSpPr/>
              <p:nvPr/>
            </p:nvSpPr>
            <p:spPr>
              <a:xfrm>
                <a:off x="3813565" y="3413354"/>
                <a:ext cx="2788086" cy="56223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a:p>
                <a:pPr algn="ctr"/>
                <a:r>
                  <a:rPr kumimoji="1" lang="en-US" altLang="ja-JP" sz="1350" dirty="0">
                    <a:solidFill>
                      <a:schemeClr val="tx1"/>
                    </a:solidFill>
                    <a:latin typeface="メイリオ" panose="020B0604030504040204" pitchFamily="50" charset="-128"/>
                    <a:ea typeface="メイリオ" panose="020B0604030504040204" pitchFamily="50" charset="-128"/>
                  </a:rPr>
                  <a:t>bism@sr.incl.ne.jp</a:t>
                </a:r>
                <a:endParaRPr kumimoji="1" lang="ja-JP" altLang="en-US" sz="1350" dirty="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3" y="9251486"/>
              <a:ext cx="2659441" cy="347221"/>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（メールアドレス）金沢市水泳協会</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58"/>
            <a:ext cx="6450346" cy="679093"/>
            <a:chOff x="200868" y="8237717"/>
            <a:chExt cx="6450346" cy="679093"/>
          </a:xfrm>
        </p:grpSpPr>
        <p:grpSp>
          <p:nvGrpSpPr>
            <p:cNvPr id="84" name="グループ化 83"/>
            <p:cNvGrpSpPr/>
            <p:nvPr/>
          </p:nvGrpSpPr>
          <p:grpSpPr>
            <a:xfrm>
              <a:off x="200868" y="8237717"/>
              <a:ext cx="6450346" cy="679093"/>
              <a:chOff x="205084" y="9076583"/>
              <a:chExt cx="6450346" cy="580586"/>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3"/>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3097688" y="8423689"/>
              <a:ext cx="1768675" cy="276999"/>
            </a:xfrm>
            <a:prstGeom prst="rect">
              <a:avLst/>
            </a:prstGeom>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声援の禁止等の対策</a:t>
              </a:r>
            </a:p>
          </p:txBody>
        </p:sp>
      </p:grpSp>
      <p:grpSp>
        <p:nvGrpSpPr>
          <p:cNvPr id="142" name="グループ化 141"/>
          <p:cNvGrpSpPr/>
          <p:nvPr/>
        </p:nvGrpSpPr>
        <p:grpSpPr>
          <a:xfrm>
            <a:off x="172600" y="1558388"/>
            <a:ext cx="6512800" cy="409533"/>
            <a:chOff x="185556" y="3407740"/>
            <a:chExt cx="6592795"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5120270"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第６５回金沢市民スポーツ大会 水泳競技大会</a:t>
              </a:r>
              <a:endParaRPr lang="en-US" altLang="zh-CN" sz="1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別途、開催する日時の一覧を公表ください。）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金沢プール</a:t>
              </a:r>
              <a:endParaRPr kumimoji="1" lang="en-US" altLang="ja-JP" sz="1350" dirty="0">
                <a:solidFill>
                  <a:schemeClr val="tx1"/>
                </a:solidFill>
                <a:latin typeface="メイリオ" panose="020B0604030504040204" pitchFamily="50" charset="-128"/>
                <a:ea typeface="メイリオ" panose="020B0604030504040204" pitchFamily="50" charset="-128"/>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石川県金沢市磯部町ハ</a:t>
              </a:r>
              <a:r>
                <a:rPr kumimoji="1" lang="en-US" altLang="ja-JP" sz="1350" dirty="0">
                  <a:solidFill>
                    <a:schemeClr val="tx1"/>
                  </a:solidFill>
                  <a:latin typeface="メイリオ" panose="020B0604030504040204" pitchFamily="50" charset="-128"/>
                  <a:ea typeface="メイリオ" panose="020B0604030504040204" pitchFamily="50" charset="-128"/>
                </a:rPr>
                <a:t>55</a:t>
              </a:r>
              <a:r>
                <a:rPr kumimoji="1" lang="ja-JP" altLang="en-US" sz="1350" dirty="0">
                  <a:solidFill>
                    <a:schemeClr val="tx1"/>
                  </a:solidFill>
                  <a:latin typeface="メイリオ" panose="020B0604030504040204" pitchFamily="50" charset="-128"/>
                  <a:ea typeface="メイリオ" panose="020B0604030504040204" pitchFamily="50" charset="-128"/>
                </a:rPr>
                <a:t>番地</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cxnSpLocks/>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200868" y="7491295"/>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32703" y="7374552"/>
              <a:ext cx="1347494" cy="297517"/>
            </a:xfrm>
            <a:prstGeom prst="rect">
              <a:avLst/>
            </a:prstGeom>
            <a:noFill/>
            <a:ln>
              <a:noFill/>
            </a:ln>
          </p:spPr>
          <p:txBody>
            <a:bodyPr wrap="square" rtlCol="0">
              <a:spAutoFit/>
            </a:bodyPr>
            <a:lstStyle/>
            <a:p>
              <a:pPr>
                <a:lnSpc>
                  <a:spcPts val="1600"/>
                </a:lnSpc>
              </a:pPr>
              <a:r>
                <a:rPr kumimoji="1" lang="en-US" altLang="ja-JP" sz="1200" b="1" dirty="0">
                  <a:latin typeface="メイリオ" panose="020B0604030504040204" pitchFamily="50" charset="-128"/>
                  <a:ea typeface="メイリオ" panose="020B0604030504040204" pitchFamily="50" charset="-128"/>
                </a:rPr>
                <a:t>2,113</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790389" y="7753408"/>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参加者　</a:t>
              </a:r>
              <a:r>
                <a:rPr kumimoji="1" lang="en-US" altLang="ja-JP" sz="1200" b="1" dirty="0">
                  <a:latin typeface="メイリオ" panose="020B0604030504040204" pitchFamily="50" charset="-128"/>
                  <a:ea typeface="メイリオ" panose="020B0604030504040204" pitchFamily="50" charset="-128"/>
                </a:rPr>
                <a:t>236</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0" name="テキスト ボックス 89">
            <a:extLst>
              <a:ext uri="{FF2B5EF4-FFF2-40B4-BE49-F238E27FC236}">
                <a16:creationId xmlns:a16="http://schemas.microsoft.com/office/drawing/2014/main" xmlns="" id="{7FC1DA97-FEAC-462E-81B7-7BA3B66F8162}"/>
              </a:ext>
            </a:extLst>
          </p:cNvPr>
          <p:cNvSpPr txBox="1"/>
          <p:nvPr/>
        </p:nvSpPr>
        <p:spPr>
          <a:xfrm>
            <a:off x="3930171" y="628412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91" name="テキスト ボックス 90">
            <a:extLst>
              <a:ext uri="{FF2B5EF4-FFF2-40B4-BE49-F238E27FC236}">
                <a16:creationId xmlns:a16="http://schemas.microsoft.com/office/drawing/2014/main" xmlns="" id="{59EAA1E8-577F-42F9-8AD3-04094BD9D4E1}"/>
              </a:ext>
            </a:extLst>
          </p:cNvPr>
          <p:cNvSpPr txBox="1"/>
          <p:nvPr/>
        </p:nvSpPr>
        <p:spPr>
          <a:xfrm>
            <a:off x="3941755" y="695596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92" name="テキスト ボックス 91">
            <a:extLst>
              <a:ext uri="{FF2B5EF4-FFF2-40B4-BE49-F238E27FC236}">
                <a16:creationId xmlns:a16="http://schemas.microsoft.com/office/drawing/2014/main" xmlns="" id="{976F7B9A-1ED1-4EBF-AC73-4B46E604B589}"/>
              </a:ext>
            </a:extLst>
          </p:cNvPr>
          <p:cNvSpPr txBox="1"/>
          <p:nvPr/>
        </p:nvSpPr>
        <p:spPr>
          <a:xfrm>
            <a:off x="4110502" y="7984427"/>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役員　</a:t>
            </a:r>
            <a:r>
              <a:rPr kumimoji="1" lang="en-US" altLang="ja-JP" sz="1200" b="1" dirty="0">
                <a:latin typeface="メイリオ" panose="020B0604030504040204" pitchFamily="50" charset="-128"/>
                <a:ea typeface="メイリオ" panose="020B0604030504040204" pitchFamily="50" charset="-128"/>
              </a:rPr>
              <a:t>40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a:extLst>
              <a:ext uri="{FF2B5EF4-FFF2-40B4-BE49-F238E27FC236}">
                <a16:creationId xmlns:a16="http://schemas.microsoft.com/office/drawing/2014/main" xmlns="" id="{0EB74670-7372-40DB-92A9-146A26E1014D}"/>
              </a:ext>
            </a:extLst>
          </p:cNvPr>
          <p:cNvSpPr txBox="1"/>
          <p:nvPr/>
        </p:nvSpPr>
        <p:spPr>
          <a:xfrm>
            <a:off x="1863085" y="359932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xmlns="" id="{FFC12CDE-F5CB-4242-A289-A219374B2649}"/>
              </a:ext>
            </a:extLst>
          </p:cNvPr>
          <p:cNvSpPr txBox="1"/>
          <p:nvPr/>
        </p:nvSpPr>
        <p:spPr>
          <a:xfrm>
            <a:off x="1863085" y="545856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xmlns="" id="{8AC576F0-DF6B-466C-B429-EEF767B32FE6}"/>
              </a:ext>
            </a:extLst>
          </p:cNvPr>
          <p:cNvSpPr txBox="1"/>
          <p:nvPr/>
        </p:nvSpPr>
        <p:spPr>
          <a:xfrm>
            <a:off x="1872941" y="624989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xmlns="" id="{3B6F0C1D-71BF-406E-98B5-7245B502C212}"/>
              </a:ext>
            </a:extLst>
          </p:cNvPr>
          <p:cNvSpPr txBox="1"/>
          <p:nvPr/>
        </p:nvSpPr>
        <p:spPr>
          <a:xfrm>
            <a:off x="1872941" y="716327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xmlns="" id="{F89D6C92-B7E0-4449-9A6E-4895D731F95C}"/>
              </a:ext>
            </a:extLst>
          </p:cNvPr>
          <p:cNvSpPr txBox="1"/>
          <p:nvPr/>
        </p:nvSpPr>
        <p:spPr>
          <a:xfrm>
            <a:off x="1878113" y="804010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xmlns="" id="{6F4BA875-0CAC-4409-89A9-4CC683272F6F}"/>
              </a:ext>
            </a:extLst>
          </p:cNvPr>
          <p:cNvSpPr txBox="1"/>
          <p:nvPr/>
        </p:nvSpPr>
        <p:spPr>
          <a:xfrm>
            <a:off x="1872941" y="857193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xmlns="" id="{02CB49E8-D96B-4DF2-B6EB-20A055681908}"/>
              </a:ext>
            </a:extLst>
          </p:cNvPr>
          <p:cNvSpPr txBox="1"/>
          <p:nvPr/>
        </p:nvSpPr>
        <p:spPr>
          <a:xfrm>
            <a:off x="1856664" y="917183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xmlns="" id="{8608F298-E4B0-4806-94A1-290D3D2B18BF}"/>
              </a:ext>
            </a:extLst>
          </p:cNvPr>
          <p:cNvSpPr txBox="1"/>
          <p:nvPr/>
        </p:nvSpPr>
        <p:spPr>
          <a:xfrm>
            <a:off x="1881657" y="2881900"/>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xmlns="" id="{2CD55E3B-FB37-432F-AC61-D26EF4B4AD67}"/>
              </a:ext>
            </a:extLst>
          </p:cNvPr>
          <p:cNvSpPr txBox="1"/>
          <p:nvPr/>
        </p:nvSpPr>
        <p:spPr>
          <a:xfrm>
            <a:off x="1864554" y="328388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xmlns="" id="{DBB632E2-A211-4DE3-A880-78055175AD29}"/>
              </a:ext>
            </a:extLst>
          </p:cNvPr>
          <p:cNvSpPr txBox="1"/>
          <p:nvPr/>
        </p:nvSpPr>
        <p:spPr>
          <a:xfrm>
            <a:off x="1872941" y="381002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xmlns="" id="{247A620A-83E1-4DB2-8257-D65F756EC4CA}"/>
              </a:ext>
            </a:extLst>
          </p:cNvPr>
          <p:cNvSpPr txBox="1"/>
          <p:nvPr/>
        </p:nvSpPr>
        <p:spPr>
          <a:xfrm>
            <a:off x="1872941" y="447788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xmlns="" id="{18802867-815F-4C76-981C-AB971B987966}"/>
              </a:ext>
            </a:extLst>
          </p:cNvPr>
          <p:cNvSpPr txBox="1"/>
          <p:nvPr/>
        </p:nvSpPr>
        <p:spPr>
          <a:xfrm>
            <a:off x="1838414" y="541365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xmlns="" id="{9C105054-02FF-4DB7-95A6-D87150CDBD04}"/>
              </a:ext>
            </a:extLst>
          </p:cNvPr>
          <p:cNvSpPr txBox="1"/>
          <p:nvPr/>
        </p:nvSpPr>
        <p:spPr>
          <a:xfrm>
            <a:off x="1844397" y="606417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xmlns="" id="{D37108A9-EB93-49A1-A7BA-4D7D413ED3E3}"/>
              </a:ext>
            </a:extLst>
          </p:cNvPr>
          <p:cNvSpPr txBox="1"/>
          <p:nvPr/>
        </p:nvSpPr>
        <p:spPr>
          <a:xfrm>
            <a:off x="1838414" y="670957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xmlns="" id="{DA68CCB0-1446-4DEF-BA14-83E91345774F}"/>
              </a:ext>
            </a:extLst>
          </p:cNvPr>
          <p:cNvSpPr txBox="1"/>
          <p:nvPr/>
        </p:nvSpPr>
        <p:spPr>
          <a:xfrm>
            <a:off x="1864554" y="7547920"/>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xmlns="" id="{51CF32D8-70E3-4483-B6A2-4295AC24D2A0}"/>
              </a:ext>
            </a:extLst>
          </p:cNvPr>
          <p:cNvSpPr txBox="1"/>
          <p:nvPr/>
        </p:nvSpPr>
        <p:spPr>
          <a:xfrm>
            <a:off x="1880277" y="8164347"/>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xmlns="" id="{4D44DCB0-C4B0-40E3-88A1-7A726DC40B82}"/>
              </a:ext>
            </a:extLst>
          </p:cNvPr>
          <p:cNvSpPr txBox="1"/>
          <p:nvPr/>
        </p:nvSpPr>
        <p:spPr>
          <a:xfrm>
            <a:off x="1880277" y="892294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TotalTime>
  <Words>1099</Words>
  <Application>Microsoft Office PowerPoint</Application>
  <PresentationFormat>A4 210 x 297 mm</PresentationFormat>
  <Paragraphs>126</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山下 修一</cp:lastModifiedBy>
  <cp:revision>577</cp:revision>
  <cp:lastPrinted>2021-11-05T07:30:46Z</cp:lastPrinted>
  <dcterms:created xsi:type="dcterms:W3CDTF">2021-06-21T06:44:25Z</dcterms:created>
  <dcterms:modified xsi:type="dcterms:W3CDTF">2022-06-06T21:52:43Z</dcterms:modified>
</cp:coreProperties>
</file>